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97D"/>
    <a:srgbClr val="EB651C"/>
    <a:srgbClr val="F67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1"/>
    <p:restoredTop sz="94656"/>
  </p:normalViewPr>
  <p:slideViewPr>
    <p:cSldViewPr snapToGrid="0">
      <p:cViewPr varScale="1">
        <p:scale>
          <a:sx n="79" d="100"/>
          <a:sy n="79" d="100"/>
        </p:scale>
        <p:origin x="79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2B606-21B3-C54E-B1EE-9CEC4F056E51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4E29C-F19A-E94D-8887-C2DF29A20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351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4E29C-F19A-E94D-8887-C2DF29A201D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07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D965-5579-FA95-6833-815FB9C88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C8D15E-F978-305A-0D8B-92B0F8562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052836-0EB3-BF31-0AD3-960DAC448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ABA0-86BE-C646-8E23-42A5ED17868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8343D7-44DB-86E1-997D-602CE36C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664AF7-6481-2360-A314-702FA824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E81A-B817-D546-9109-D30089529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4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78C09-420C-2E30-26CC-71C11E76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170225-8E06-38A9-A430-CD55BC2C0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D31D41-5B4E-F4A2-E700-1BDA5D0AE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ABA0-86BE-C646-8E23-42A5ED17868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BC2093-F9A5-308F-E8AC-18B22BAF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9CCB7-2166-F18C-8545-939664D04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E81A-B817-D546-9109-D30089529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8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223F5E-3D82-7E00-DE38-BD806066E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C6C2CD-9FFF-B442-06C2-0ACC2C5DB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485EF8-EE38-EA7D-9E58-5C73FDD65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ABA0-86BE-C646-8E23-42A5ED17868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E2DC7F-5C62-B294-C2A5-540B9B7E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97B040-7C56-4A01-70FF-78DAC25F3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E81A-B817-D546-9109-D30089529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27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5E1E0-7FCB-FEF9-6808-D4272BFF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C37135-FBCF-9D05-F460-A6390F995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0EB5B8-BE24-2A1F-CB30-6308209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ABA0-86BE-C646-8E23-42A5ED17868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53A400-085D-2696-FA73-1FAB81388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6574E6-6781-F662-231F-CF2B71EF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E81A-B817-D546-9109-D30089529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3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62EDE-0798-D5AE-8D1F-9929EFD1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041C3A-1AB5-7380-20B7-EA37E0862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3A7504-B9ED-957A-4CFF-D8F39EE3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ABA0-86BE-C646-8E23-42A5ED17868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47E2A0-FA6E-A6DD-E763-E8E4A7165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4FCA03-5AB1-9072-8F07-0FDFDC20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E81A-B817-D546-9109-D30089529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16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F4349-E7DF-5F39-AF07-130494F9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452F60-4656-971E-6334-8A291ED1D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39FC8C-2823-1B85-DE01-B678F77D7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422D35-F7B8-FA1B-E3E6-21759CCB6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ABA0-86BE-C646-8E23-42A5ED17868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D10F39-83C5-3838-2846-9D3524AA6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D7D118-F2CB-78BC-8B83-D605BB607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E81A-B817-D546-9109-D30089529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03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E4771-FFB5-DAB5-A291-FCB6D45B2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F3AA81-9079-415D-3661-0BDC948FB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C0CE23-10D2-8AA7-F216-B7DB9C325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3FDA14-D6F9-5FEE-7B98-051A4AB73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4EF731-109D-1915-7393-149209E11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5B8FC1-8313-F108-B879-700730E80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ABA0-86BE-C646-8E23-42A5ED17868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FFFB6C-F911-2FF7-BB79-A05662770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31E5DD-220B-8BB3-E864-100A04CB8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E81A-B817-D546-9109-D30089529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2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9B2BF-0013-E885-6E3E-781DA497D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950761-101C-CA50-FF28-77F9C96C0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ABA0-86BE-C646-8E23-42A5ED17868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13303B-F3B8-E14D-911F-D51B23E61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2A5C95-BC93-4AD6-BF58-E90F9477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E81A-B817-D546-9109-D30089529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94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48588B3-51EC-493D-A591-EE1472BF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ABA0-86BE-C646-8E23-42A5ED17868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9E6798-0157-FBC0-0145-20EACE26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3462B1-CF14-2988-CA95-835645B6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E81A-B817-D546-9109-D30089529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1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310D8-6E07-D0B1-E4BB-19FB640ED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D009D4-9ADD-D2F3-03D9-E12882D4E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C4B155-3EFE-AEA0-34F2-CCED41C11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E1A232-FA18-AA6C-F288-01697C467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ABA0-86BE-C646-8E23-42A5ED17868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E2083D-814E-24BD-FA88-B08E71DBF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75E951-BEEA-BD57-7E6C-805ED3B8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E81A-B817-D546-9109-D30089529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1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69271-E53E-448D-18A6-B27C18BD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0400798-FBB2-5A5E-7E48-6A9F11DC0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1E346F-1A57-DD43-9E02-52F47CDE5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B26065-E77E-E37C-7A79-FF369B697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ABA0-86BE-C646-8E23-42A5ED17868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6BD401-535D-4016-3127-FA498795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4A6B4D-071A-2F06-7ED9-BE8E193B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E81A-B817-D546-9109-D30089529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4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0BE03-1244-A69C-2C7B-39ED7551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77223D-67A5-C518-D2C0-0892D58ED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54AE8E-62BB-7F51-BBE2-634658795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4ABA0-86BE-C646-8E23-42A5ED17868D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F2F070-C0B2-C200-D90A-D699D80AE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EA2DE4-A281-C4D3-8113-87C672D17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3E81A-B817-D546-9109-D30089529E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63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782C82-8D22-58E7-88EB-5B98BDC64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0A3D7-DA5B-4BCF-88E1-531E944ABD74}"/>
              </a:ext>
            </a:extLst>
          </p:cNvPr>
          <p:cNvSpPr txBox="1"/>
          <p:nvPr/>
        </p:nvSpPr>
        <p:spPr>
          <a:xfrm>
            <a:off x="996696" y="905256"/>
            <a:ext cx="69509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АЙСИ ЛОГИСТИК-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FE0FD-816F-66D2-8838-EC1DF2BA2611}"/>
              </a:ext>
            </a:extLst>
          </p:cNvPr>
          <p:cNvSpPr txBox="1"/>
          <p:nvPr/>
        </p:nvSpPr>
        <p:spPr>
          <a:xfrm>
            <a:off x="996696" y="3149315"/>
            <a:ext cx="30957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3PL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FULLFILMENT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ПЕРЕВОЗКИ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0A3D7-DA5B-4BCF-88E1-531E944ABD74}"/>
              </a:ext>
            </a:extLst>
          </p:cNvPr>
          <p:cNvSpPr txBox="1"/>
          <p:nvPr/>
        </p:nvSpPr>
        <p:spPr>
          <a:xfrm>
            <a:off x="996696" y="1748956"/>
            <a:ext cx="769152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логистический провайдер полного цикла </a:t>
            </a:r>
          </a:p>
          <a:p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Крыму и новых регионах РФ</a:t>
            </a:r>
          </a:p>
          <a:p>
            <a:endParaRPr lang="ru-RU" sz="5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85" y="2509908"/>
            <a:ext cx="2682875" cy="2012156"/>
          </a:xfrm>
          <a:prstGeom prst="round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250" y="3666565"/>
            <a:ext cx="3199500" cy="2399625"/>
          </a:xfrm>
          <a:prstGeom prst="round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3698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DF0690-F8A2-C88E-8619-7CDE42B47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36" y="4771162"/>
            <a:ext cx="8382000" cy="1478280"/>
          </a:xfrm>
          <a:prstGeom prst="round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C24AA4-5599-4032-A3F2-3C25F817E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594819"/>
            <a:ext cx="5949648" cy="2980061"/>
          </a:xfrm>
          <a:prstGeom prst="round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2952" y="1424528"/>
            <a:ext cx="4139275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828434">
              <a:lnSpc>
                <a:spcPct val="80000"/>
              </a:lnSpc>
              <a:defRPr/>
            </a:pPr>
            <a:r>
              <a:rPr lang="ru-RU" sz="2200" b="1" kern="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45,7 тыс. м2</a:t>
            </a:r>
            <a:r>
              <a:rPr lang="en-US" sz="2200" b="1" kern="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1200" b="1" kern="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торговых площадей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9613" y="2563419"/>
            <a:ext cx="241935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70000"/>
              </a:lnSpc>
              <a:defRPr/>
            </a:pPr>
            <a:r>
              <a:rPr lang="ru-RU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10</a:t>
            </a:r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тыс. м2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36699" y="2111082"/>
            <a:ext cx="2149626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656868">
              <a:lnSpc>
                <a:spcPct val="80000"/>
              </a:lnSpc>
              <a:defRPr/>
            </a:pPr>
            <a:r>
              <a:rPr lang="ru-RU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продукты питания, ТНП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36699" y="2466446"/>
            <a:ext cx="2149626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656868">
              <a:lnSpc>
                <a:spcPct val="80000"/>
              </a:lnSpc>
              <a:defRPr/>
            </a:pPr>
            <a:r>
              <a:rPr lang="ru-RU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строительные </a:t>
            </a:r>
          </a:p>
          <a:p>
            <a:pPr lvl="0" defTabSz="3656868">
              <a:lnSpc>
                <a:spcPct val="80000"/>
              </a:lnSpc>
              <a:defRPr/>
            </a:pPr>
            <a:r>
              <a:rPr lang="ru-RU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материалы,</a:t>
            </a:r>
          </a:p>
          <a:p>
            <a:pPr lvl="0" defTabSz="3656868">
              <a:lnSpc>
                <a:spcPct val="80000"/>
              </a:lnSpc>
              <a:defRPr/>
            </a:pPr>
            <a:r>
              <a:rPr lang="ru-RU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мебель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05100" y="3127554"/>
            <a:ext cx="1972015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655954">
              <a:lnSpc>
                <a:spcPct val="80000"/>
              </a:lnSpc>
              <a:defRPr/>
            </a:pPr>
            <a:r>
              <a:rPr lang="ru-RU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склады- холодильники, </a:t>
            </a:r>
          </a:p>
          <a:p>
            <a:pPr lvl="0" defTabSz="3655954">
              <a:lnSpc>
                <a:spcPct val="80000"/>
              </a:lnSpc>
              <a:defRPr/>
            </a:pPr>
            <a:r>
              <a:rPr lang="ru-RU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кросс-док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25504" y="3637685"/>
            <a:ext cx="1293944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655954">
              <a:lnSpc>
                <a:spcPct val="80000"/>
              </a:lnSpc>
              <a:defRPr/>
            </a:pPr>
            <a:r>
              <a:rPr lang="ru-RU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склады сухого </a:t>
            </a:r>
          </a:p>
          <a:p>
            <a:pPr lvl="0" defTabSz="3655954">
              <a:lnSpc>
                <a:spcPct val="80000"/>
              </a:lnSpc>
              <a:defRPr/>
            </a:pPr>
            <a:r>
              <a:rPr lang="ru-RU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хранения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57661" y="4102758"/>
            <a:ext cx="1526380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655954">
              <a:lnSpc>
                <a:spcPct val="80000"/>
              </a:lnSpc>
              <a:defRPr/>
            </a:pPr>
            <a:r>
              <a:rPr lang="ru-RU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объездная трасса</a:t>
            </a:r>
          </a:p>
          <a:p>
            <a:pPr lvl="0" defTabSz="3655954">
              <a:lnSpc>
                <a:spcPct val="80000"/>
              </a:lnSpc>
              <a:defRPr/>
            </a:pPr>
            <a:r>
              <a:rPr lang="ru-RU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Таврида, удобный</a:t>
            </a:r>
          </a:p>
          <a:p>
            <a:pPr lvl="0" defTabSz="3655954">
              <a:lnSpc>
                <a:spcPct val="80000"/>
              </a:lnSpc>
              <a:defRPr/>
            </a:pPr>
            <a:r>
              <a:rPr lang="ru-RU" sz="1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съезд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9613" y="3117344"/>
            <a:ext cx="241935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70000"/>
              </a:lnSpc>
              <a:defRPr/>
            </a:pPr>
            <a:r>
              <a:rPr lang="ru-RU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10</a:t>
            </a:r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тыс. м2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8311" y="4169803"/>
            <a:ext cx="241935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70000"/>
              </a:lnSpc>
              <a:defRPr/>
            </a:pPr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г. Симферополь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71525" y="3665474"/>
            <a:ext cx="241935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70000"/>
              </a:lnSpc>
              <a:defRPr/>
            </a:pPr>
            <a:r>
              <a:rPr lang="ru-RU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5 </a:t>
            </a:r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тыс. м2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8638" y="2048867"/>
            <a:ext cx="241935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70000"/>
              </a:lnSpc>
              <a:defRPr/>
            </a:pPr>
            <a:r>
              <a:rPr lang="ru-RU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20,7</a:t>
            </a:r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тыс. м2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248419" y="6091191"/>
            <a:ext cx="385762" cy="22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70000"/>
              </a:lnSpc>
              <a:defRPr/>
            </a:pP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10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C400D0E-0B95-4287-C967-68A2A7EC1841}"/>
              </a:ext>
            </a:extLst>
          </p:cNvPr>
          <p:cNvSpPr/>
          <p:nvPr/>
        </p:nvSpPr>
        <p:spPr>
          <a:xfrm>
            <a:off x="5342302" y="1420688"/>
            <a:ext cx="4579034" cy="441281"/>
          </a:xfrm>
          <a:prstGeom prst="roundRect">
            <a:avLst/>
          </a:prstGeom>
          <a:solidFill>
            <a:srgbClr val="EB651C"/>
          </a:solidFill>
          <a:ln>
            <a:solidFill>
              <a:srgbClr val="EB65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828434">
              <a:lnSpc>
                <a:spcPct val="80000"/>
              </a:lnSpc>
              <a:defRPr/>
            </a:pPr>
            <a:r>
              <a:rPr lang="ru-RU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Оптово-розничный центр торговли</a:t>
            </a:r>
            <a:endParaRPr lang="ru-RU" sz="1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AD44B315-BF85-9F66-AD1F-C10BA49B0919}"/>
              </a:ext>
            </a:extLst>
          </p:cNvPr>
          <p:cNvSpPr/>
          <p:nvPr/>
        </p:nvSpPr>
        <p:spPr>
          <a:xfrm>
            <a:off x="886348" y="506331"/>
            <a:ext cx="9034988" cy="498598"/>
          </a:xfrm>
          <a:prstGeom prst="roundRect">
            <a:avLst/>
          </a:prstGeom>
          <a:solidFill>
            <a:srgbClr val="16697D"/>
          </a:solidFill>
          <a:ln>
            <a:solidFill>
              <a:srgbClr val="1669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r>
              <a:rPr lang="ru-RU" sz="2400" b="1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Концепция ОРЦТ «Центральный рынок Крыма»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E234F1-1B95-5602-F203-1673D6DC52A1}"/>
              </a:ext>
            </a:extLst>
          </p:cNvPr>
          <p:cNvSpPr txBox="1"/>
          <p:nvPr/>
        </p:nvSpPr>
        <p:spPr>
          <a:xfrm>
            <a:off x="8039986" y="6439338"/>
            <a:ext cx="3978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https://www.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айси-логистик.рф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855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DF0690-F8A2-C88E-8619-7CDE42B47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38" y="-22885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A44FD5-FA79-9879-850F-4CF04C5AED11}"/>
              </a:ext>
            </a:extLst>
          </p:cNvPr>
          <p:cNvSpPr txBox="1"/>
          <p:nvPr/>
        </p:nvSpPr>
        <p:spPr>
          <a:xfrm>
            <a:off x="996696" y="749808"/>
            <a:ext cx="837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логистической цепочки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21820D-4D78-0B99-1D43-7773DB135680}"/>
              </a:ext>
            </a:extLst>
          </p:cNvPr>
          <p:cNvSpPr txBox="1"/>
          <p:nvPr/>
        </p:nvSpPr>
        <p:spPr>
          <a:xfrm>
            <a:off x="653795" y="1361116"/>
            <a:ext cx="994752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Создаем логистическую инфраструктуру полного цикла, которая обеспечивает выход на рынок Крыма и новых регионов для крупных материковых производителей. Масштабируем под потребности регионов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Создаем логистическую инфраструктуру для роста объема производства крымских производителей и доставки в материковые сети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Создаем исключительное для рынка конкурентное преимущество за счет:</a:t>
            </a:r>
          </a:p>
          <a:p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решения всех задач производителей под ключ через единого партнера с требуемым уровнем SLA на всех этапах процесса </a:t>
            </a:r>
          </a:p>
          <a:p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гибкого ценообразования и управления </a:t>
            </a:r>
            <a:r>
              <a:rPr lang="ru-RU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маржой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всех этапах доставки товара от производителя до конечного потребителя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951486" y="2715332"/>
            <a:ext cx="9649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ru-RU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ЛОГИСТИЧЕСКАЯ ИНФРАСТРУКТУРА АЙСИ ЛОГИСТИК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6657" y="2992331"/>
            <a:ext cx="1235493" cy="4747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ФЕДЕРАЛЬНЫЕ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КОМПАНИИ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3796" y="3648223"/>
            <a:ext cx="1160840" cy="47062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ЗАВОД-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ПРОИЗВОДИТЕЛЬ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3795" y="4309151"/>
            <a:ext cx="1143258" cy="52407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ПОСТАВЩИК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9622" y="5025182"/>
            <a:ext cx="1127837" cy="48908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ПРОДАВЕЦ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20897" y="3221386"/>
            <a:ext cx="2164402" cy="1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выводим на рынок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43570" y="3192403"/>
            <a:ext cx="160360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828434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везем в Крым </a:t>
            </a:r>
          </a:p>
          <a:p>
            <a:pPr marL="0" marR="0" lvl="0" indent="0" algn="ctr" defTabSz="1828434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и новые регионы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55947" y="3203532"/>
            <a:ext cx="1565264" cy="1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храним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77862" y="3215294"/>
            <a:ext cx="2016899" cy="1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организуем продажи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779189" y="3216813"/>
            <a:ext cx="1804465" cy="1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развозим по региону</a:t>
            </a:r>
          </a:p>
        </p:txBody>
      </p:sp>
      <p:pic>
        <p:nvPicPr>
          <p:cNvPr id="19" name="Picture 11" descr="https://media1.thehungryjpeg.com/thumbs/800_3549021_r6qtn13x6m0hdqjdfbo292fqwpvn9xo5c9rsq9nm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2" b="31220"/>
          <a:stretch/>
        </p:blipFill>
        <p:spPr bwMode="auto">
          <a:xfrm>
            <a:off x="3337032" y="3679926"/>
            <a:ext cx="1524027" cy="37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https://media1.thehungryjpeg.com/thumbs/800_3549021_r6qtn13x6m0hdqjdfbo292fqwpvn9xo5c9rsq9nm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2" b="31220"/>
          <a:stretch/>
        </p:blipFill>
        <p:spPr bwMode="auto">
          <a:xfrm>
            <a:off x="3335883" y="4082150"/>
            <a:ext cx="1524027" cy="37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https://media1.thehungryjpeg.com/thumbs/800_3549021_r6qtn13x6m0hdqjdfbo292fqwpvn9xo5c9rsq9nm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2" b="31220"/>
          <a:stretch/>
        </p:blipFill>
        <p:spPr bwMode="auto">
          <a:xfrm>
            <a:off x="3339198" y="4534641"/>
            <a:ext cx="1524027" cy="37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https://media1.thehungryjpeg.com/thumbs/800_3549021_r6qtn13x6m0hdqjdfbo292fqwpvn9xo5c9rsq9nm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2" b="31220"/>
          <a:stretch/>
        </p:blipFill>
        <p:spPr bwMode="auto">
          <a:xfrm>
            <a:off x="3333000" y="4885738"/>
            <a:ext cx="1524027" cy="37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https://media1.thehungryjpeg.com/thumbs/800_3549021_r6qtn13x6m0hdqjdfbo292fqwpvn9xo5c9rsq9nm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2" b="31220"/>
          <a:stretch/>
        </p:blipFill>
        <p:spPr bwMode="auto">
          <a:xfrm>
            <a:off x="3342754" y="5273112"/>
            <a:ext cx="1524027" cy="37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304506" y="5698687"/>
            <a:ext cx="1457325" cy="541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свой </a:t>
            </a:r>
          </a:p>
          <a:p>
            <a:pPr marL="0" marR="0" lvl="0" indent="0" algn="ctr" defTabSz="182843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крупнотоннажный </a:t>
            </a:r>
          </a:p>
          <a:p>
            <a:pPr marL="0" marR="0" lvl="0" indent="0" algn="ctr" defTabSz="182843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транспорт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159588" y="3841794"/>
            <a:ext cx="1292235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свое </a:t>
            </a:r>
          </a:p>
          <a:p>
            <a:pPr marL="0" marR="0" lvl="0" indent="0" algn="l" defTabSz="182843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представительство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20618" y="5032275"/>
            <a:ext cx="1342544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800" noProof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стороннее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</a:p>
          <a:p>
            <a:pPr marL="0" marR="0" lvl="0" indent="0" algn="l" defTabSz="182843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представительство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431152" y="4500974"/>
            <a:ext cx="777214" cy="1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ИЛИ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842771" y="5698687"/>
            <a:ext cx="1457325" cy="541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свой </a:t>
            </a:r>
          </a:p>
          <a:p>
            <a:pPr marL="0" marR="0" lvl="0" indent="0" algn="ctr" defTabSz="182843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мало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тоннажный </a:t>
            </a:r>
          </a:p>
          <a:p>
            <a:pPr marL="0" marR="0" lvl="0" indent="0" algn="ctr" defTabSz="182843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транспорт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207949" y="3077461"/>
            <a:ext cx="112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ПОТРЕБИТЕЛИ: </a:t>
            </a:r>
          </a:p>
          <a:p>
            <a:pPr lvl="0" algn="ctr" defTabSz="457200">
              <a:defRPr/>
            </a:pPr>
            <a:r>
              <a: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КРЫМ И </a:t>
            </a:r>
          </a:p>
          <a:p>
            <a:pPr lvl="0" algn="ctr" defTabSz="457200">
              <a:defRPr/>
            </a:pPr>
            <a:r>
              <a: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НОВЫЕ РЕГИОНЫ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0156426" y="4186792"/>
            <a:ext cx="1045331" cy="34784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ПОТРЕБИТЕЛЬ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B2C</a:t>
            </a:r>
            <a:r>
              <a: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КЛИЕНТ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0207949" y="4755386"/>
            <a:ext cx="958617" cy="49147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ЗАКАЗЧИК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B2</a:t>
            </a:r>
            <a:r>
              <a:rPr lang="ru-RU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В КЛИЕНТ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504766" y="3016118"/>
            <a:ext cx="6191559" cy="45719"/>
          </a:xfrm>
          <a:prstGeom prst="rect">
            <a:avLst/>
          </a:prstGeom>
          <a:solidFill>
            <a:srgbClr val="F67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787759" y="3573601"/>
            <a:ext cx="1376870" cy="2519246"/>
          </a:xfrm>
          <a:prstGeom prst="roundRect">
            <a:avLst/>
          </a:prstGeom>
          <a:solidFill>
            <a:srgbClr val="F67936"/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СВОИ СКЛАДЫ</a:t>
            </a:r>
          </a:p>
          <a:p>
            <a:pPr lvl="0" algn="ctr"/>
            <a:r>
              <a:rPr lang="ru-RU" sz="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US" sz="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</a:t>
            </a:r>
          </a:p>
          <a:p>
            <a:pPr lvl="0" algn="ctr"/>
            <a:r>
              <a:rPr lang="en-US" sz="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FULLFILMENT</a:t>
            </a:r>
            <a:endParaRPr lang="ru-RU" sz="9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/>
            <a:endParaRPr lang="ru-RU" sz="9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/>
            <a:r>
              <a:rPr lang="ru-RU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СУХОЕ ХРАНЕНИЕ</a:t>
            </a:r>
          </a:p>
          <a:p>
            <a:pPr lvl="0" algn="ctr"/>
            <a:endParaRPr lang="ru-RU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/>
            <a:r>
              <a:rPr lang="ru-RU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ТЕМПЕРАТУРНОЕ ХРАНЕНИЕ</a:t>
            </a:r>
          </a:p>
          <a:p>
            <a:pPr lvl="0" algn="ctr"/>
            <a:endParaRPr lang="ru-RU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/>
            <a:r>
              <a:rPr lang="ru-RU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СОРТИРОВКА</a:t>
            </a:r>
          </a:p>
          <a:p>
            <a:pPr lvl="0" algn="ctr"/>
            <a:endParaRPr lang="ru-RU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/>
            <a:r>
              <a:rPr lang="ru-RU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ОБРАБОТКА И УПАКОВКА</a:t>
            </a:r>
          </a:p>
          <a:p>
            <a:pPr lvl="0" algn="ctr"/>
            <a:endParaRPr lang="ru-RU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/>
            <a:r>
              <a:rPr lang="ru-RU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ПУНКТЫ ВЫДАЧИ</a:t>
            </a:r>
          </a:p>
          <a:p>
            <a:pPr lvl="0" algn="ctr"/>
            <a:r>
              <a:rPr lang="ru-RU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ЗАКАЗОВ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410307" y="3557770"/>
            <a:ext cx="1385853" cy="2535077"/>
          </a:xfrm>
          <a:prstGeom prst="roundRect">
            <a:avLst/>
          </a:prstGeom>
          <a:solidFill>
            <a:srgbClr val="F67936"/>
          </a:solidFill>
          <a:ln w="63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ru-RU" sz="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СВОЯ </a:t>
            </a:r>
          </a:p>
          <a:p>
            <a:pPr lvl="0" algn="ctr" defTabSz="457200">
              <a:defRPr/>
            </a:pPr>
            <a:r>
              <a:rPr lang="ru-RU" sz="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ТОРГОВАЯ</a:t>
            </a:r>
          </a:p>
          <a:p>
            <a:pPr lvl="0" algn="ctr" defTabSz="457200">
              <a:defRPr/>
            </a:pPr>
            <a:r>
              <a:rPr lang="ru-RU" sz="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ПЛОЩАДКА</a:t>
            </a:r>
          </a:p>
          <a:p>
            <a:pPr lvl="0" algn="ctr" defTabSz="457200">
              <a:defRPr/>
            </a:pPr>
            <a:r>
              <a:rPr lang="ru-RU" sz="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ФУД СИТИ</a:t>
            </a:r>
          </a:p>
          <a:p>
            <a:pPr lvl="0" algn="ctr" defTabSz="457200">
              <a:defRPr/>
            </a:pPr>
            <a:endParaRPr lang="ru-RU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ctr" defTabSz="457200">
              <a:defRPr/>
            </a:pPr>
            <a:r>
              <a:rPr lang="ru-RU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КРУПНЫЙ ОПТ</a:t>
            </a:r>
          </a:p>
          <a:p>
            <a:pPr lvl="0" algn="ctr" defTabSz="457200">
              <a:defRPr/>
            </a:pPr>
            <a:endParaRPr lang="ru-RU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ctr" defTabSz="457200">
              <a:defRPr/>
            </a:pPr>
            <a:r>
              <a:rPr lang="ru-RU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МЕЛКИЙ ОПТ</a:t>
            </a:r>
          </a:p>
          <a:p>
            <a:pPr lvl="0" algn="ctr" defTabSz="457200">
              <a:defRPr/>
            </a:pPr>
            <a:endParaRPr lang="ru-RU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ctr" defTabSz="457200">
              <a:defRPr/>
            </a:pPr>
            <a:r>
              <a:rPr lang="ru-RU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РОЗНИЦА</a:t>
            </a:r>
          </a:p>
          <a:p>
            <a:pPr lvl="0" algn="ctr" defTabSz="457200">
              <a:defRPr/>
            </a:pPr>
            <a:endParaRPr lang="ru-RU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ctr" defTabSz="457200">
              <a:defRPr/>
            </a:pPr>
            <a:r>
              <a:rPr lang="ru-RU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КОПАКИНГ</a:t>
            </a:r>
          </a:p>
        </p:txBody>
      </p:sp>
      <p:pic>
        <p:nvPicPr>
          <p:cNvPr id="53" name="Picture 15" descr="https://www.vippng.com/png/full/2-24450_car-icon-vector-png-truck-icon-p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881" y="3631234"/>
            <a:ext cx="402829" cy="2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5" descr="https://www.vippng.com/png/full/2-24450_car-icon-vector-png-truck-icon-p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830" y="4015192"/>
            <a:ext cx="402829" cy="2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5" descr="https://www.vippng.com/png/full/2-24450_car-icon-vector-png-truck-icon-p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04" y="4854058"/>
            <a:ext cx="402829" cy="2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5" descr="https://www.vippng.com/png/full/2-24450_car-icon-vector-png-truck-icon-p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006" y="4433585"/>
            <a:ext cx="402829" cy="2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5" descr="https://www.vippng.com/png/full/2-24450_car-icon-vector-png-truck-icon-p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659" y="5306425"/>
            <a:ext cx="402829" cy="2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Прямая со стрелкой 58"/>
          <p:cNvCxnSpPr/>
          <p:nvPr/>
        </p:nvCxnSpPr>
        <p:spPr>
          <a:xfrm>
            <a:off x="4468868" y="4712633"/>
            <a:ext cx="289498" cy="401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6127339" y="4755386"/>
            <a:ext cx="282968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7885636" y="4721003"/>
            <a:ext cx="282968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8925626" y="4711684"/>
            <a:ext cx="821919" cy="94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6E59DAC7-244D-6BD4-C95E-77074DF00FEE}"/>
              </a:ext>
            </a:extLst>
          </p:cNvPr>
          <p:cNvSpPr/>
          <p:nvPr/>
        </p:nvSpPr>
        <p:spPr>
          <a:xfrm>
            <a:off x="1937356" y="3134672"/>
            <a:ext cx="7903025" cy="3120387"/>
          </a:xfrm>
          <a:prstGeom prst="roundRect">
            <a:avLst/>
          </a:prstGeom>
          <a:noFill/>
          <a:ln>
            <a:solidFill>
              <a:srgbClr val="EB65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1248419" y="6091191"/>
            <a:ext cx="385762" cy="22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70000"/>
              </a:lnSpc>
              <a:defRPr/>
            </a:pP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</a:t>
            </a:r>
          </a:p>
        </p:txBody>
      </p:sp>
      <p:cxnSp>
        <p:nvCxnSpPr>
          <p:cNvPr id="71" name="Прямая со стрелкой 70"/>
          <p:cNvCxnSpPr/>
          <p:nvPr/>
        </p:nvCxnSpPr>
        <p:spPr>
          <a:xfrm flipV="1">
            <a:off x="2141520" y="4236434"/>
            <a:ext cx="1321642" cy="583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2175894" y="5509084"/>
            <a:ext cx="1339155" cy="94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FB9748D-90D1-2C65-FD79-86B1A2BB6215}"/>
              </a:ext>
            </a:extLst>
          </p:cNvPr>
          <p:cNvSpPr txBox="1"/>
          <p:nvPr/>
        </p:nvSpPr>
        <p:spPr>
          <a:xfrm>
            <a:off x="8009016" y="6475804"/>
            <a:ext cx="3978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https://www.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айси-логистик.рф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265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A9FF3E-9A9D-96B3-7B8D-8DB7FFA59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64920C-FD27-15D0-25A6-44B9E3956D1A}"/>
              </a:ext>
            </a:extLst>
          </p:cNvPr>
          <p:cNvSpPr txBox="1"/>
          <p:nvPr/>
        </p:nvSpPr>
        <p:spPr>
          <a:xfrm>
            <a:off x="477079" y="749808"/>
            <a:ext cx="9754593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828434">
              <a:lnSpc>
                <a:spcPct val="80000"/>
              </a:lnSpc>
              <a:defRPr/>
            </a:pPr>
            <a:r>
              <a:rPr lang="ru-RU" sz="2800" b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Складская логистика: Крым и новые регионы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8F500B-618A-D8FA-2BD0-18D1E3065E5F}"/>
              </a:ext>
            </a:extLst>
          </p:cNvPr>
          <p:cNvSpPr txBox="1"/>
          <p:nvPr/>
        </p:nvSpPr>
        <p:spPr>
          <a:xfrm>
            <a:off x="477079" y="1186851"/>
            <a:ext cx="5446644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828434">
              <a:spcAft>
                <a:spcPts val="600"/>
              </a:spcAft>
              <a:defRPr/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Определены основные локации для складских комплексов на основе анализа инфраструктуры и потребностей:</a:t>
            </a:r>
          </a:p>
          <a:p>
            <a:pPr lvl="0" defTabSz="1828434">
              <a:spcAft>
                <a:spcPts val="600"/>
              </a:spcAft>
              <a:defRPr/>
            </a:pPr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/>
            </a:r>
            <a:b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Республика Крым</a:t>
            </a:r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/>
            </a:r>
            <a:b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/>
            </a:r>
            <a:b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1. Склады </a:t>
            </a:r>
            <a:r>
              <a:rPr lang="ru-RU" sz="1050" b="1" dirty="0" err="1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Fulfillment</a:t>
            </a: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, 3PL, FMCG, торговые площади</a:t>
            </a:r>
          </a:p>
          <a:p>
            <a:pPr marL="342900" lvl="0" indent="-171450" defTabSz="1828434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аренда и собственная инфраструктура</a:t>
            </a:r>
          </a:p>
          <a:p>
            <a:pPr marL="342900" lvl="0" indent="-171450" defTabSz="1828434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вместимость: 90 000 м2 классов «А» и «В+»</a:t>
            </a:r>
          </a:p>
          <a:p>
            <a:pPr marL="342900" lvl="0" indent="-171450" defTabSz="1828434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локация: г. Симферополь</a:t>
            </a:r>
          </a:p>
          <a:p>
            <a:pPr lvl="0">
              <a:spcAft>
                <a:spcPts val="600"/>
              </a:spcAft>
              <a:defRPr/>
            </a:pP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Ориентирован на малый, средний и крупный бизнес, имеющий онлайн- и офлайн-продажи в регионе</a:t>
            </a:r>
            <a:b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/>
            </a:r>
            <a:b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Регионы: ДНР, ЛНР, Херсонская и Запорожская области</a:t>
            </a:r>
            <a:r>
              <a:rPr lang="ru-RU" sz="90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/>
            </a:r>
            <a:br>
              <a:rPr lang="ru-RU" sz="90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</a:t>
            </a:r>
            <a:r>
              <a:rPr lang="ru-RU" sz="105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. </a:t>
            </a: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Склады (3PL) FMCG, </a:t>
            </a:r>
            <a:r>
              <a:rPr lang="ru-RU" sz="1050" b="1" dirty="0" err="1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Fulfillment</a:t>
            </a:r>
            <a:r>
              <a:rPr lang="ru-RU" sz="1050" b="1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</a:t>
            </a:r>
          </a:p>
          <a:p>
            <a:pPr marL="342900" lvl="0" indent="-1555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вместимость 2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45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000 м2 класса «А»</a:t>
            </a:r>
          </a:p>
          <a:p>
            <a:pPr marL="342900" lvl="0" indent="-1555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температурный режим от - 27 до + 18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°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342900" indent="-155575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локации: 	</a:t>
            </a:r>
            <a:b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 г. Мелитополь (ТНП, продукты питания, СХ-продукция)</a:t>
            </a:r>
            <a:b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 г. Мариуполь (ТНП, продукты питания, кросс-док, маркетплейсы)</a:t>
            </a:r>
          </a:p>
          <a:p>
            <a:pPr marL="187325">
              <a:spcAft>
                <a:spcPts val="600"/>
              </a:spcAft>
              <a:defRPr/>
            </a:pP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- г. Донецк (ДНР) (ТНП, продукты питания, алкоголь, маркетплейсы)</a:t>
            </a:r>
          </a:p>
          <a:p>
            <a:pPr marL="187325">
              <a:spcAft>
                <a:spcPts val="600"/>
              </a:spcAft>
              <a:defRPr/>
            </a:pP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- г. Луганск (ЛНР) (ТНП, продукты питания, алкоголь, маркетплейсы)</a:t>
            </a:r>
          </a:p>
          <a:p>
            <a:pPr marL="187325">
              <a:spcAft>
                <a:spcPts val="600"/>
              </a:spcAft>
              <a:defRPr/>
            </a:pP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Ориентирован на малый, средний и крупный бизнес, имеющий онлайн- и офлайн-продажи в регионе</a:t>
            </a:r>
            <a:b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/>
            </a:r>
            <a:br>
              <a:rPr lang="ru-RU" sz="900" dirty="0"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ru-RU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52" y="1520687"/>
            <a:ext cx="5734492" cy="452230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1248419" y="6091191"/>
            <a:ext cx="385762" cy="22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70000"/>
              </a:lnSpc>
              <a:defRPr/>
            </a:pP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6325FB-5FEB-7A44-7934-138F4D70AB20}"/>
              </a:ext>
            </a:extLst>
          </p:cNvPr>
          <p:cNvSpPr txBox="1"/>
          <p:nvPr/>
        </p:nvSpPr>
        <p:spPr>
          <a:xfrm>
            <a:off x="8039986" y="6439338"/>
            <a:ext cx="3978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https://www.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айси-логистик.рф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370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DF0690-F8A2-C88E-8619-7CDE42B47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2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A44FD5-FA79-9879-850F-4CF04C5AED11}"/>
              </a:ext>
            </a:extLst>
          </p:cNvPr>
          <p:cNvSpPr txBox="1"/>
          <p:nvPr/>
        </p:nvSpPr>
        <p:spPr>
          <a:xfrm>
            <a:off x="996696" y="749808"/>
            <a:ext cx="5993949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828434">
              <a:lnSpc>
                <a:spcPct val="80000"/>
              </a:lnSpc>
              <a:defRPr/>
            </a:pPr>
            <a:r>
              <a:rPr lang="ru-RU" sz="2800" b="1" kern="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Склады в Республике Крым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2B371C-E166-42C7-8231-0AF015A2D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801" y="1519767"/>
            <a:ext cx="6485804" cy="33611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3746" y="1913095"/>
            <a:ext cx="148590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3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4167" y="3183708"/>
            <a:ext cx="148590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4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г.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9358" y="4360551"/>
            <a:ext cx="148590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5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71159" y="1808213"/>
            <a:ext cx="1228725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70000"/>
              </a:lnSpc>
              <a:defRPr/>
            </a:pPr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6,2</a:t>
            </a:r>
            <a:r>
              <a:rPr lang="ru-RU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</a:p>
          <a:p>
            <a:pPr lvl="0" algn="ctr" defTabSz="457200">
              <a:lnSpc>
                <a:spcPct val="70000"/>
              </a:lnSpc>
              <a:defRPr/>
            </a:pPr>
            <a:r>
              <a:rPr lang="ru-RU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тыс. м2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71159" y="2328912"/>
            <a:ext cx="1228725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70000"/>
              </a:lnSpc>
              <a:defRPr/>
            </a:pPr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8,0</a:t>
            </a:r>
            <a:r>
              <a:rPr lang="ru-RU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</a:p>
          <a:p>
            <a:pPr lvl="0" algn="ctr" defTabSz="457200">
              <a:lnSpc>
                <a:spcPct val="70000"/>
              </a:lnSpc>
              <a:defRPr/>
            </a:pPr>
            <a:r>
              <a:rPr lang="ru-RU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тыс. м2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89591" y="3108910"/>
            <a:ext cx="12287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70000"/>
              </a:lnSpc>
              <a:defRPr/>
            </a:pPr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+38,0 </a:t>
            </a:r>
          </a:p>
          <a:p>
            <a:pPr lvl="0" algn="ctr" defTabSz="457200">
              <a:lnSpc>
                <a:spcPct val="70000"/>
              </a:lnSpc>
              <a:defRPr/>
            </a:pPr>
            <a:r>
              <a:rPr lang="ru-RU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тыс. м2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89592" y="4306083"/>
            <a:ext cx="12287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70000"/>
              </a:lnSpc>
              <a:defRPr/>
            </a:pPr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+</a:t>
            </a:r>
            <a:r>
              <a:rPr lang="ru-RU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40,0</a:t>
            </a:r>
            <a:endParaRPr lang="ru-RU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ctr" defTabSz="457200">
              <a:lnSpc>
                <a:spcPct val="70000"/>
              </a:lnSpc>
              <a:defRPr/>
            </a:pPr>
            <a:r>
              <a:rPr lang="ru-RU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тыс. м2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13354" y="3647946"/>
            <a:ext cx="12287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70000"/>
              </a:lnSpc>
              <a:defRPr/>
            </a:pPr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+</a:t>
            </a:r>
            <a:r>
              <a:rPr lang="ru-RU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45,7 </a:t>
            </a:r>
            <a:endParaRPr lang="ru-RU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ctr" defTabSz="457200">
              <a:lnSpc>
                <a:spcPct val="70000"/>
              </a:lnSpc>
              <a:defRPr/>
            </a:pPr>
            <a:r>
              <a:rPr lang="ru-RU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тыс. м2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20421" y="1866928"/>
            <a:ext cx="1918229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80000"/>
              </a:lnSpc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склад класса </a:t>
            </a:r>
            <a:r>
              <a:rPr lang="en-US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B</a:t>
            </a: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+</a:t>
            </a:r>
          </a:p>
          <a:p>
            <a:pPr lvl="0" defTabSz="457200">
              <a:lnSpc>
                <a:spcPct val="80000"/>
              </a:lnSpc>
              <a:defRPr/>
            </a:pPr>
            <a:r>
              <a:rPr lang="en-US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E-com</a:t>
            </a:r>
            <a:endParaRPr lang="ru-RU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07950" y="2316153"/>
            <a:ext cx="320562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80000"/>
              </a:lnSpc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склад класса А</a:t>
            </a:r>
          </a:p>
          <a:p>
            <a:pPr defTabSz="457200">
              <a:lnSpc>
                <a:spcPct val="80000"/>
              </a:lnSpc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температурный режим -27 +18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°</a:t>
            </a:r>
            <a:endParaRPr lang="ru-RU" sz="1400" dirty="0">
              <a:solidFill>
                <a:prstClr val="black"/>
              </a:solidFill>
            </a:endParaRPr>
          </a:p>
          <a:p>
            <a:pPr lvl="0" defTabSz="457200">
              <a:lnSpc>
                <a:spcPct val="80000"/>
              </a:lnSpc>
              <a:defRPr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20421" y="3121147"/>
            <a:ext cx="334330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80000"/>
              </a:lnSpc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собственный логистический хаб</a:t>
            </a:r>
          </a:p>
          <a:p>
            <a:pPr lvl="0" defTabSz="457200">
              <a:lnSpc>
                <a:spcPct val="80000"/>
              </a:lnSpc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класса А, </a:t>
            </a:r>
            <a:r>
              <a:rPr lang="en-US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</a:t>
            </a: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очередь</a:t>
            </a:r>
          </a:p>
          <a:p>
            <a:pPr lvl="0" defTabSz="457200">
              <a:lnSpc>
                <a:spcPct val="80000"/>
              </a:lnSpc>
              <a:spcAft>
                <a:spcPts val="24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температурный режим -27 +18</a:t>
            </a:r>
            <a:r>
              <a:rPr lang="en-US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°</a:t>
            </a:r>
            <a:endParaRPr lang="ru-RU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77BA057-A8F2-4CB1-B778-95A4899CD999}"/>
              </a:ext>
            </a:extLst>
          </p:cNvPr>
          <p:cNvSpPr/>
          <p:nvPr/>
        </p:nvSpPr>
        <p:spPr>
          <a:xfrm>
            <a:off x="2520421" y="3841804"/>
            <a:ext cx="2001709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торговые площади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88929" y="4244156"/>
            <a:ext cx="3224643" cy="114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80000"/>
              </a:lnSpc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собственный логистический хаб </a:t>
            </a:r>
          </a:p>
          <a:p>
            <a:pPr lvl="0" defTabSz="457200">
              <a:lnSpc>
                <a:spcPct val="80000"/>
              </a:lnSpc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класса А, </a:t>
            </a:r>
            <a:r>
              <a:rPr lang="en-US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II</a:t>
            </a: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очередь</a:t>
            </a:r>
          </a:p>
          <a:p>
            <a:pPr defTabSz="457200">
              <a:lnSpc>
                <a:spcPct val="80000"/>
              </a:lnSpc>
              <a:spcAft>
                <a:spcPts val="24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температурный режим -27 +18</a:t>
            </a:r>
            <a:r>
              <a:rPr lang="en-US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°</a:t>
            </a:r>
            <a:endParaRPr lang="ru-RU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defTabSz="457200">
              <a:lnSpc>
                <a:spcPct val="80000"/>
              </a:lnSpc>
              <a:spcAft>
                <a:spcPts val="2400"/>
              </a:spcAft>
              <a:defRPr/>
            </a:pP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5176416"/>
            <a:ext cx="8271950" cy="1165860"/>
          </a:xfrm>
          <a:prstGeom prst="round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1248419" y="6091191"/>
            <a:ext cx="385762" cy="22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70000"/>
              </a:lnSpc>
              <a:defRPr/>
            </a:pP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E5AF9A14-28CF-5F7F-25A5-0C2385264C95}"/>
              </a:ext>
            </a:extLst>
          </p:cNvPr>
          <p:cNvSpPr/>
          <p:nvPr/>
        </p:nvSpPr>
        <p:spPr>
          <a:xfrm>
            <a:off x="1087133" y="1340648"/>
            <a:ext cx="3002483" cy="332916"/>
          </a:xfrm>
          <a:prstGeom prst="roundRect">
            <a:avLst/>
          </a:prstGeom>
          <a:solidFill>
            <a:srgbClr val="16697D"/>
          </a:solidFill>
          <a:ln>
            <a:solidFill>
              <a:srgbClr val="1669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155C0C-C925-C862-7BC1-B91DAA42D5B1}"/>
              </a:ext>
            </a:extLst>
          </p:cNvPr>
          <p:cNvSpPr/>
          <p:nvPr/>
        </p:nvSpPr>
        <p:spPr>
          <a:xfrm>
            <a:off x="1564737" y="1382777"/>
            <a:ext cx="1918229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8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инфраструктура</a:t>
            </a:r>
            <a:endParaRPr lang="ru-RU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DB9DE-35AB-15F6-4199-E4B385401E79}"/>
              </a:ext>
            </a:extLst>
          </p:cNvPr>
          <p:cNvSpPr txBox="1"/>
          <p:nvPr/>
        </p:nvSpPr>
        <p:spPr>
          <a:xfrm>
            <a:off x="8039986" y="6439338"/>
            <a:ext cx="3978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https://www.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айси-логистик.рф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6212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A9FF3E-9A9D-96B3-7B8D-8DB7FFA59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2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64920C-FD27-15D0-25A6-44B9E3956D1A}"/>
              </a:ext>
            </a:extLst>
          </p:cNvPr>
          <p:cNvSpPr txBox="1"/>
          <p:nvPr/>
        </p:nvSpPr>
        <p:spPr>
          <a:xfrm>
            <a:off x="996696" y="749808"/>
            <a:ext cx="9309354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828434">
              <a:lnSpc>
                <a:spcPct val="80000"/>
              </a:lnSpc>
              <a:defRPr/>
            </a:pPr>
            <a:r>
              <a:rPr lang="ru-RU" sz="2800" b="1" kern="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Склады в ДНР, ЛНР, </a:t>
            </a:r>
          </a:p>
          <a:p>
            <a:pPr lvl="0" algn="ctr" defTabSz="1828434">
              <a:lnSpc>
                <a:spcPct val="80000"/>
              </a:lnSpc>
              <a:defRPr/>
            </a:pPr>
            <a:r>
              <a:rPr lang="ru-RU" sz="2800" b="1" kern="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Херсонской и Запорожской областях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0" y="1765935"/>
            <a:ext cx="4343400" cy="304038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95642" y="2393133"/>
            <a:ext cx="148590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4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5642" y="4626382"/>
            <a:ext cx="1485900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202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5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5330" y="2253732"/>
            <a:ext cx="120967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70000"/>
              </a:lnSpc>
              <a:defRPr/>
            </a:pPr>
            <a:r>
              <a:rPr lang="ru-RU" b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+3,4 </a:t>
            </a:r>
            <a:endParaRPr lang="ru-RU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ctr" defTabSz="457200">
              <a:lnSpc>
                <a:spcPct val="70000"/>
              </a:lnSpc>
              <a:defRPr/>
            </a:pPr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тыс. м2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86267" y="2906784"/>
            <a:ext cx="14478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70000"/>
              </a:lnSpc>
              <a:defRPr/>
            </a:pPr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+10 </a:t>
            </a:r>
          </a:p>
          <a:p>
            <a:pPr lvl="0" algn="ctr" defTabSz="457200">
              <a:lnSpc>
                <a:spcPct val="70000"/>
              </a:lnSpc>
              <a:defRPr/>
            </a:pPr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тыс. м2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74229" y="4526821"/>
            <a:ext cx="137669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70000"/>
              </a:lnSpc>
              <a:defRPr/>
            </a:pPr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+40 </a:t>
            </a:r>
          </a:p>
          <a:p>
            <a:pPr lvl="0" algn="ctr" defTabSz="457200">
              <a:lnSpc>
                <a:spcPct val="70000"/>
              </a:lnSpc>
              <a:defRPr/>
            </a:pPr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тыс. м2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76755" y="3737142"/>
            <a:ext cx="123825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70000"/>
              </a:lnSpc>
              <a:defRPr/>
            </a:pPr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+300 </a:t>
            </a:r>
          </a:p>
          <a:p>
            <a:pPr lvl="0" algn="ctr" defTabSz="457200">
              <a:lnSpc>
                <a:spcPct val="70000"/>
              </a:lnSpc>
              <a:defRPr/>
            </a:pPr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ПВЗ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15005" y="2238556"/>
            <a:ext cx="245745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г. Донецк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склад оптовых продаж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15005" y="2993589"/>
            <a:ext cx="354631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80000"/>
              </a:lnSpc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г. Таганрог</a:t>
            </a:r>
            <a:b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сортировочный центр рынка </a:t>
            </a:r>
            <a:r>
              <a:rPr lang="en-US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E-com</a:t>
            </a:r>
            <a:endParaRPr lang="ru-RU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15005" y="3722782"/>
            <a:ext cx="4181145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80000"/>
              </a:lnSpc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открытие ПВЗ в ДНР, ЛНР, </a:t>
            </a:r>
          </a:p>
          <a:p>
            <a:pPr lvl="0" defTabSz="457200">
              <a:lnSpc>
                <a:spcPct val="80000"/>
              </a:lnSpc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Запорожской и Херсонской областях</a:t>
            </a:r>
            <a:endParaRPr lang="ru-RU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04058" y="4498296"/>
            <a:ext cx="353377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80000"/>
              </a:lnSpc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строительство объектов в г. Луганск, Мариуполь</a:t>
            </a:r>
          </a:p>
          <a:p>
            <a:pPr lvl="0" defTabSz="457200">
              <a:lnSpc>
                <a:spcPct val="80000"/>
              </a:lnSpc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склады класса «А+»</a:t>
            </a:r>
            <a:endParaRPr lang="ru-RU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5178946"/>
            <a:ext cx="8077200" cy="1165860"/>
          </a:xfrm>
          <a:prstGeom prst="round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248419" y="6091191"/>
            <a:ext cx="385762" cy="22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70000"/>
              </a:lnSpc>
              <a:defRPr/>
            </a:pP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B958F521-5EF0-D18D-FE27-DC7C369197A4}"/>
              </a:ext>
            </a:extLst>
          </p:cNvPr>
          <p:cNvSpPr/>
          <p:nvPr/>
        </p:nvSpPr>
        <p:spPr>
          <a:xfrm>
            <a:off x="1876755" y="1656488"/>
            <a:ext cx="3002483" cy="332916"/>
          </a:xfrm>
          <a:prstGeom prst="roundRect">
            <a:avLst/>
          </a:prstGeom>
          <a:solidFill>
            <a:srgbClr val="EB651C"/>
          </a:solidFill>
          <a:ln>
            <a:solidFill>
              <a:srgbClr val="EB65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D0BAC1-FC12-DB1B-D9AA-ED95455CF320}"/>
              </a:ext>
            </a:extLst>
          </p:cNvPr>
          <p:cNvSpPr/>
          <p:nvPr/>
        </p:nvSpPr>
        <p:spPr>
          <a:xfrm>
            <a:off x="2354359" y="1698617"/>
            <a:ext cx="1918229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8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инфраструктура</a:t>
            </a:r>
            <a:endParaRPr lang="ru-RU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9485A0-66C0-5055-F792-D0560EA20BC6}"/>
              </a:ext>
            </a:extLst>
          </p:cNvPr>
          <p:cNvSpPr txBox="1"/>
          <p:nvPr/>
        </p:nvSpPr>
        <p:spPr>
          <a:xfrm>
            <a:off x="8039986" y="6439338"/>
            <a:ext cx="3978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https://www.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айси-логистик.рф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698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DF0690-F8A2-C88E-8619-7CDE42B47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1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A44FD5-FA79-9879-850F-4CF04C5AED11}"/>
              </a:ext>
            </a:extLst>
          </p:cNvPr>
          <p:cNvSpPr txBox="1"/>
          <p:nvPr/>
        </p:nvSpPr>
        <p:spPr>
          <a:xfrm>
            <a:off x="996696" y="749808"/>
            <a:ext cx="5886548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828434">
              <a:lnSpc>
                <a:spcPct val="80000"/>
              </a:lnSpc>
              <a:defRPr/>
            </a:pPr>
            <a:r>
              <a:rPr lang="ru-RU" sz="2800" b="1" kern="100" dirty="0">
                <a:solidFill>
                  <a:prstClr val="black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Транспортная инфраструктура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4EC2B6-7748-4359-9C07-975F7B4F8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927" y="1626151"/>
            <a:ext cx="4748988" cy="3221203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099965"/>
            <a:ext cx="8229599" cy="1211580"/>
          </a:xfrm>
          <a:prstGeom prst="round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7379" y="2044475"/>
            <a:ext cx="106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70000"/>
              </a:lnSpc>
              <a:defRPr/>
            </a:pPr>
            <a:r>
              <a:rPr lang="ru-RU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90 </a:t>
            </a:r>
            <a:br>
              <a:rPr lang="ru-RU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7379" y="2776136"/>
            <a:ext cx="106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70000"/>
              </a:lnSpc>
              <a:defRPr/>
            </a:pPr>
            <a:r>
              <a:rPr lang="ru-RU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70 </a:t>
            </a:r>
            <a:br>
              <a:rPr lang="ru-RU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16630" y="3561372"/>
            <a:ext cx="106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70000"/>
              </a:lnSpc>
              <a:defRPr/>
            </a:pPr>
            <a:r>
              <a:rPr lang="ru-RU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100 </a:t>
            </a:r>
            <a:br>
              <a:rPr lang="ru-RU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45757" y="4514031"/>
            <a:ext cx="106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70000"/>
              </a:lnSpc>
              <a:defRPr/>
            </a:pPr>
            <a:r>
              <a:rPr lang="ru-RU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260 </a:t>
            </a:r>
            <a:br>
              <a:rPr lang="ru-RU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95449" y="2106038"/>
            <a:ext cx="4162425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80000"/>
              </a:lnSpc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20-тонный транспорт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температурные перевозки от +22 до -28</a:t>
            </a:r>
            <a:r>
              <a:rPr lang="en-US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B2A9F91-8B2A-4BAC-9C3A-CE6A27E8BEE5}"/>
              </a:ext>
            </a:extLst>
          </p:cNvPr>
          <p:cNvSpPr/>
          <p:nvPr/>
        </p:nvSpPr>
        <p:spPr>
          <a:xfrm>
            <a:off x="1695449" y="2799710"/>
            <a:ext cx="6022975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80000"/>
              </a:lnSpc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1,5-тонный транспорт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мультитемпературная доставка от +22 до -28</a:t>
            </a:r>
            <a:r>
              <a:rPr lang="en-US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B8B50D2-ED3A-4F19-998C-DE3EF7026016}"/>
              </a:ext>
            </a:extLst>
          </p:cNvPr>
          <p:cNvSpPr/>
          <p:nvPr/>
        </p:nvSpPr>
        <p:spPr>
          <a:xfrm>
            <a:off x="1695449" y="3631368"/>
            <a:ext cx="3266551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3,5-тонный транспорт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доставка ТНП, маркетплейсов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7D629982-B122-4C09-9176-B06E06BDB7C9}"/>
              </a:ext>
            </a:extLst>
          </p:cNvPr>
          <p:cNvCxnSpPr/>
          <p:nvPr/>
        </p:nvCxnSpPr>
        <p:spPr>
          <a:xfrm flipV="1">
            <a:off x="1077911" y="4343400"/>
            <a:ext cx="5018089" cy="285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248419" y="6091191"/>
            <a:ext cx="385762" cy="22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70000"/>
              </a:lnSpc>
              <a:defRPr/>
            </a:pP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194850A6-1012-903B-3999-9F46AEA4CF70}"/>
              </a:ext>
            </a:extLst>
          </p:cNvPr>
          <p:cNvSpPr/>
          <p:nvPr/>
        </p:nvSpPr>
        <p:spPr>
          <a:xfrm>
            <a:off x="1087133" y="1313528"/>
            <a:ext cx="3874867" cy="332916"/>
          </a:xfrm>
          <a:prstGeom prst="roundRect">
            <a:avLst/>
          </a:prstGeom>
          <a:solidFill>
            <a:srgbClr val="16697D"/>
          </a:solidFill>
          <a:ln>
            <a:solidFill>
              <a:srgbClr val="1669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39D3C7-A8A5-EE49-F61F-B033A20B3BA2}"/>
              </a:ext>
            </a:extLst>
          </p:cNvPr>
          <p:cNvSpPr/>
          <p:nvPr/>
        </p:nvSpPr>
        <p:spPr>
          <a:xfrm>
            <a:off x="1278295" y="1381390"/>
            <a:ext cx="4035337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8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СОБСТВЕННЫЙ АВТОТРАНСПОРТ</a:t>
            </a:r>
            <a:endParaRPr lang="ru-RU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8BFE9E-82F4-6E40-6105-2C6705CD1508}"/>
              </a:ext>
            </a:extLst>
          </p:cNvPr>
          <p:cNvSpPr txBox="1"/>
          <p:nvPr/>
        </p:nvSpPr>
        <p:spPr>
          <a:xfrm>
            <a:off x="8039986" y="6439338"/>
            <a:ext cx="3978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https://www.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айси-логистик.рф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697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A9FF3E-9A9D-96B3-7B8D-8DB7FFA59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1763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6" y="4924005"/>
            <a:ext cx="10545806" cy="1401242"/>
          </a:xfrm>
          <a:prstGeom prst="round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5"/>
          <a:stretch/>
        </p:blipFill>
        <p:spPr>
          <a:xfrm>
            <a:off x="6778002" y="1606246"/>
            <a:ext cx="4600236" cy="3020268"/>
          </a:xfrm>
          <a:prstGeom prst="round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305" y="1336486"/>
            <a:ext cx="3296480" cy="1579645"/>
          </a:xfrm>
          <a:prstGeom prst="round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968022" y="1571651"/>
            <a:ext cx="188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828434">
              <a:lnSpc>
                <a:spcPct val="70000"/>
              </a:lnSpc>
              <a:defRPr/>
            </a:pPr>
            <a:r>
              <a:rPr lang="en-US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&gt;1</a:t>
            </a:r>
            <a:r>
              <a:rPr lang="ru-RU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,8 тыс. </a:t>
            </a:r>
            <a:endParaRPr lang="en-US" sz="2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ctr" defTabSz="1828434">
              <a:lnSpc>
                <a:spcPct val="70000"/>
              </a:lnSpc>
              <a:defRPr/>
            </a:pPr>
            <a:r>
              <a:rPr lang="ru-RU" sz="16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палето</a:t>
            </a:r>
            <a:r>
              <a:rPr lang="ru-RU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70163" y="2464930"/>
            <a:ext cx="1676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1828434">
              <a:lnSpc>
                <a:spcPct val="70000"/>
              </a:lnSpc>
              <a:defRPr/>
            </a:pPr>
            <a:r>
              <a:rPr lang="en-US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&gt;</a:t>
            </a:r>
            <a:r>
              <a:rPr lang="ru-RU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</a:t>
            </a:r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млн </a:t>
            </a:r>
            <a:endParaRPr lang="en-US" sz="2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r" defTabSz="1828434">
              <a:lnSpc>
                <a:spcPct val="70000"/>
              </a:lnSpc>
              <a:defRPr/>
            </a:pPr>
            <a:r>
              <a:rPr lang="ru-RU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единиц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1786" y="3487532"/>
            <a:ext cx="1603099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8284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&gt;1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marR="0" lvl="0" indent="0" algn="r" defTabSz="18284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тыс. м2 </a:t>
            </a:r>
          </a:p>
          <a:p>
            <a:pPr marL="0" marR="0" lvl="0" indent="0" algn="r" defTabSz="18284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57467" y="1606246"/>
            <a:ext cx="3307050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65686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палетное </a:t>
            </a:r>
          </a:p>
          <a:p>
            <a:pPr marL="0" marR="0" lvl="0" indent="0" algn="l" defTabSz="365686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хранение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23545" y="2496922"/>
            <a:ext cx="3307050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65686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мелкоштучное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</a:p>
          <a:p>
            <a:pPr marL="0" marR="0" lvl="0" indent="0" algn="l" defTabSz="365686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хранение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23545" y="3549576"/>
            <a:ext cx="1242648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656868">
              <a:lnSpc>
                <a:spcPct val="80000"/>
              </a:lnSpc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офисные </a:t>
            </a:r>
          </a:p>
          <a:p>
            <a:pPr lvl="0" defTabSz="3656868">
              <a:lnSpc>
                <a:spcPct val="80000"/>
              </a:lnSpc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помещения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398802" y="6103648"/>
            <a:ext cx="385762" cy="22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70000"/>
              </a:lnSpc>
              <a:defRPr/>
            </a:pP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AFCEC7A9-474C-9990-CF06-AED8E1D6A1EC}"/>
              </a:ext>
            </a:extLst>
          </p:cNvPr>
          <p:cNvSpPr/>
          <p:nvPr/>
        </p:nvSpPr>
        <p:spPr>
          <a:xfrm>
            <a:off x="5496076" y="4308837"/>
            <a:ext cx="4600236" cy="441281"/>
          </a:xfrm>
          <a:prstGeom prst="roundRect">
            <a:avLst/>
          </a:prstGeom>
          <a:solidFill>
            <a:srgbClr val="EB651C"/>
          </a:solidFill>
          <a:ln>
            <a:solidFill>
              <a:srgbClr val="EB65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A9E40-CA37-09D3-B3EB-744FB9D177DE}"/>
              </a:ext>
            </a:extLst>
          </p:cNvPr>
          <p:cNvSpPr txBox="1"/>
          <p:nvPr/>
        </p:nvSpPr>
        <p:spPr>
          <a:xfrm>
            <a:off x="5802581" y="4344549"/>
            <a:ext cx="4182894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828434">
              <a:lnSpc>
                <a:spcPct val="80000"/>
              </a:lnSpc>
              <a:defRPr/>
            </a:pP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Запущен. Предоставляется полный цикл </a:t>
            </a:r>
          </a:p>
          <a:p>
            <a:pPr lvl="0" algn="ctr" defTabSz="1828434">
              <a:lnSpc>
                <a:spcPct val="80000"/>
              </a:lnSpc>
              <a:defRPr/>
            </a:pP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услуг для обслуживания клиентов 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</a:t>
            </a: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</a:t>
            </a:r>
            <a:r>
              <a:rPr lang="en-US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com</a:t>
            </a: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-бизнеса 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9BDDEC32-4C7C-907E-EEA5-BC8778D440AA}"/>
              </a:ext>
            </a:extLst>
          </p:cNvPr>
          <p:cNvSpPr/>
          <p:nvPr/>
        </p:nvSpPr>
        <p:spPr>
          <a:xfrm>
            <a:off x="895839" y="694634"/>
            <a:ext cx="8062945" cy="441281"/>
          </a:xfrm>
          <a:prstGeom prst="roundRect">
            <a:avLst/>
          </a:prstGeom>
          <a:solidFill>
            <a:srgbClr val="EB651C"/>
          </a:solidFill>
          <a:ln>
            <a:solidFill>
              <a:srgbClr val="EB65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70FE8F-1601-60E9-5A13-B4F15BEE42BF}"/>
              </a:ext>
            </a:extLst>
          </p:cNvPr>
          <p:cNvSpPr txBox="1"/>
          <p:nvPr/>
        </p:nvSpPr>
        <p:spPr>
          <a:xfrm>
            <a:off x="1070163" y="687978"/>
            <a:ext cx="8062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6,2 тыс. м2 | склад класса </a:t>
            </a:r>
            <a:r>
              <a:rPr lang="ru-RU" sz="24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ru-RU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(аренда)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A7F068-B600-2950-0792-E04CF5A6F825}"/>
              </a:ext>
            </a:extLst>
          </p:cNvPr>
          <p:cNvSpPr txBox="1"/>
          <p:nvPr/>
        </p:nvSpPr>
        <p:spPr>
          <a:xfrm>
            <a:off x="8039986" y="6439338"/>
            <a:ext cx="3978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https://www.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айси-логистик.рф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2760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DF0690-F8A2-C88E-8619-7CDE42B47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366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4722311"/>
            <a:ext cx="9326880" cy="1493520"/>
          </a:xfrm>
          <a:prstGeom prst="round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r="15905"/>
          <a:stretch/>
        </p:blipFill>
        <p:spPr>
          <a:xfrm>
            <a:off x="6010275" y="1774933"/>
            <a:ext cx="4360466" cy="275845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121" y="1586010"/>
            <a:ext cx="2821250" cy="188142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361950" y="1726614"/>
            <a:ext cx="2533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1828434">
              <a:lnSpc>
                <a:spcPct val="70000"/>
              </a:lnSpc>
              <a:defRPr/>
            </a:pPr>
            <a:r>
              <a:rPr lang="en-US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&gt;</a:t>
            </a:r>
            <a:r>
              <a:rPr lang="ru-RU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14 тыс. </a:t>
            </a:r>
            <a:endParaRPr lang="en-US" sz="2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r" defTabSz="1828434">
              <a:lnSpc>
                <a:spcPct val="70000"/>
              </a:lnSpc>
              <a:defRPr/>
            </a:pPr>
            <a:r>
              <a:rPr lang="ru-RU" sz="16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палето</a:t>
            </a:r>
            <a:r>
              <a:rPr lang="ru-RU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-мест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2490" y="2387713"/>
            <a:ext cx="2061783" cy="9110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1828434">
              <a:lnSpc>
                <a:spcPct val="70000"/>
              </a:lnSpc>
              <a:defRPr/>
            </a:pPr>
            <a:r>
              <a:rPr lang="ru-RU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3</a:t>
            </a:r>
            <a:r>
              <a:rPr lang="ru-RU" sz="4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</a:p>
          <a:p>
            <a:pPr lvl="0" algn="r" defTabSz="1828434">
              <a:lnSpc>
                <a:spcPct val="70000"/>
              </a:lnSpc>
              <a:defRPr/>
            </a:pPr>
            <a:r>
              <a:rPr lang="ru-RU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температурных</a:t>
            </a:r>
          </a:p>
          <a:p>
            <a:pPr lvl="0" algn="r" defTabSz="1828434">
              <a:lnSpc>
                <a:spcPct val="70000"/>
              </a:lnSpc>
              <a:defRPr/>
            </a:pPr>
            <a:r>
              <a:rPr lang="ru-RU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режима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04069" y="3717095"/>
            <a:ext cx="1845377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1828434">
              <a:lnSpc>
                <a:spcPct val="70000"/>
              </a:lnSpc>
              <a:defRPr/>
            </a:pPr>
            <a:r>
              <a:rPr lang="ru-RU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Объездная</a:t>
            </a:r>
          </a:p>
          <a:p>
            <a:pPr lvl="0" algn="r" defTabSz="1828434">
              <a:lnSpc>
                <a:spcPct val="70000"/>
              </a:lnSpc>
              <a:defRPr/>
            </a:pPr>
            <a:r>
              <a:rPr lang="ru-RU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Симферополя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05185" y="1766095"/>
            <a:ext cx="3307050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65686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палетное </a:t>
            </a:r>
          </a:p>
          <a:p>
            <a:pPr marL="0" marR="0" lvl="0" indent="0" algn="l" defTabSz="365686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хранение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59312" y="2843222"/>
            <a:ext cx="134841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656868">
              <a:lnSpc>
                <a:spcPct val="80000"/>
              </a:lnSpc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-27° -24°</a:t>
            </a:r>
          </a:p>
          <a:p>
            <a:pPr lvl="0" defTabSz="3656868">
              <a:lnSpc>
                <a:spcPct val="80000"/>
              </a:lnSpc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+3° +5°</a:t>
            </a:r>
          </a:p>
          <a:p>
            <a:pPr lvl="0" defTabSz="3656868">
              <a:lnSpc>
                <a:spcPct val="80000"/>
              </a:lnSpc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+18°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81451" y="3692429"/>
            <a:ext cx="2541080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656868">
              <a:lnSpc>
                <a:spcPct val="80000"/>
              </a:lnSpc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расположен на </a:t>
            </a:r>
          </a:p>
          <a:p>
            <a:pPr lvl="0" defTabSz="3656868">
              <a:lnSpc>
                <a:spcPct val="80000"/>
              </a:lnSpc>
              <a:defRPr/>
            </a:pPr>
            <a:r>
              <a:rPr lang="ru-RU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объездной трассе города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248419" y="6091191"/>
            <a:ext cx="385762" cy="22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70000"/>
              </a:lnSpc>
              <a:defRPr/>
            </a:pP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C9935838-7A86-7AB5-62C7-AF361A4E38B2}"/>
              </a:ext>
            </a:extLst>
          </p:cNvPr>
          <p:cNvSpPr/>
          <p:nvPr/>
        </p:nvSpPr>
        <p:spPr>
          <a:xfrm>
            <a:off x="1432560" y="684730"/>
            <a:ext cx="8062945" cy="441281"/>
          </a:xfrm>
          <a:prstGeom prst="roundRect">
            <a:avLst/>
          </a:prstGeom>
          <a:solidFill>
            <a:srgbClr val="16697D"/>
          </a:solidFill>
          <a:ln>
            <a:solidFill>
              <a:srgbClr val="1669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r>
              <a:rPr lang="en-US" sz="2400" b="1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8</a:t>
            </a:r>
            <a:r>
              <a:rPr lang="ru-RU" sz="2400" b="1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тыс. м2</a:t>
            </a:r>
            <a:r>
              <a:rPr lang="en-US" sz="2400" b="1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| </a:t>
            </a:r>
            <a:r>
              <a:rPr lang="ru-RU" sz="2400" b="1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склад класса </a:t>
            </a:r>
            <a:r>
              <a:rPr lang="en-US" sz="2400" b="1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A</a:t>
            </a:r>
            <a:r>
              <a:rPr lang="ru-RU" sz="2400" b="1" kern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(аренда) 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97A7A5AE-6F93-63E0-FA83-B62DF2F127D1}"/>
              </a:ext>
            </a:extLst>
          </p:cNvPr>
          <p:cNvSpPr/>
          <p:nvPr/>
        </p:nvSpPr>
        <p:spPr>
          <a:xfrm>
            <a:off x="5321410" y="4356497"/>
            <a:ext cx="4600236" cy="524283"/>
          </a:xfrm>
          <a:prstGeom prst="roundRect">
            <a:avLst/>
          </a:prstGeom>
          <a:solidFill>
            <a:srgbClr val="EB651C"/>
          </a:solidFill>
          <a:ln>
            <a:solidFill>
              <a:srgbClr val="EB65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9D0A4E-0D4B-3752-3C57-4D7D051FB122}"/>
              </a:ext>
            </a:extLst>
          </p:cNvPr>
          <p:cNvSpPr txBox="1"/>
          <p:nvPr/>
        </p:nvSpPr>
        <p:spPr>
          <a:xfrm>
            <a:off x="5214048" y="4374919"/>
            <a:ext cx="4814961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828434">
              <a:lnSpc>
                <a:spcPct val="80000"/>
              </a:lnSpc>
              <a:defRPr/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Запущен. Предоставляется полный цикл услуг для хранения продуктов питания</a:t>
            </a: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8B004C8F-E64E-D2B8-E3F1-79ACD9BDF766}"/>
              </a:ext>
            </a:extLst>
          </p:cNvPr>
          <p:cNvSpPr/>
          <p:nvPr/>
        </p:nvSpPr>
        <p:spPr>
          <a:xfrm>
            <a:off x="4738789" y="1914848"/>
            <a:ext cx="4756716" cy="441281"/>
          </a:xfrm>
          <a:prstGeom prst="roundRect">
            <a:avLst/>
          </a:prstGeom>
          <a:solidFill>
            <a:srgbClr val="16697D"/>
          </a:solidFill>
          <a:ln>
            <a:solidFill>
              <a:srgbClr val="1669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noProof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Распределительный центр в Симферополе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46101B-A708-4888-1B0E-E73955CAFC54}"/>
              </a:ext>
            </a:extLst>
          </p:cNvPr>
          <p:cNvSpPr txBox="1"/>
          <p:nvPr/>
        </p:nvSpPr>
        <p:spPr>
          <a:xfrm>
            <a:off x="8039986" y="6439338"/>
            <a:ext cx="3978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https://www.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айси-логистик.рф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5558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A9FF3E-9A9D-96B3-7B8D-8DB7FFA59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4745171"/>
            <a:ext cx="9715500" cy="1478280"/>
          </a:xfrm>
          <a:prstGeom prst="round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7239" t="323" r="4361" b="2279"/>
          <a:stretch/>
        </p:blipFill>
        <p:spPr>
          <a:xfrm>
            <a:off x="4159628" y="1547448"/>
            <a:ext cx="4797442" cy="2989711"/>
          </a:xfrm>
          <a:prstGeom prst="round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9157095" y="2097003"/>
            <a:ext cx="2606280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3656868">
              <a:lnSpc>
                <a:spcPct val="8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Переезд клиентов с арендуемых складов в октябре 2024 года</a:t>
            </a:r>
          </a:p>
          <a:p>
            <a:pPr marL="342900" lvl="0" indent="-342900" defTabSz="3656868">
              <a:lnSpc>
                <a:spcPct val="8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Начало предпродаж и подготовки въезда крупных клиентов с октября-ноября 2024 года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12378" y="2659274"/>
            <a:ext cx="764797" cy="378879"/>
          </a:xfrm>
          <a:prstGeom prst="rect">
            <a:avLst/>
          </a:prstGeom>
          <a:solidFill>
            <a:srgbClr val="F67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18,2 тыс. м2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04632" y="2181713"/>
            <a:ext cx="819150" cy="387969"/>
          </a:xfrm>
          <a:prstGeom prst="rect">
            <a:avLst/>
          </a:prstGeom>
          <a:solidFill>
            <a:srgbClr val="F67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58,8 тыс. м2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8151" y="1566176"/>
            <a:ext cx="2152650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1828434">
              <a:lnSpc>
                <a:spcPct val="70000"/>
              </a:lnSpc>
              <a:defRPr/>
            </a:pPr>
            <a:r>
              <a:rPr lang="en-US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&gt;125</a:t>
            </a:r>
            <a:r>
              <a:rPr lang="ru-RU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тыс. </a:t>
            </a:r>
            <a:endParaRPr lang="en-US" sz="1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lvl="0" algn="r" defTabSz="1828434">
              <a:lnSpc>
                <a:spcPct val="70000"/>
              </a:lnSpc>
              <a:defRPr/>
            </a:pPr>
            <a:r>
              <a:rPr lang="ru-RU" sz="11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палето</a:t>
            </a:r>
            <a:r>
              <a:rPr lang="ru-RU" sz="11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-мест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072" y="2412011"/>
            <a:ext cx="2370934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8284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&gt;1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,2 млн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marL="0" marR="0" lvl="0" indent="0" algn="r" defTabSz="18284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единиц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354866" y="3299843"/>
            <a:ext cx="2907348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8284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Трасса </a:t>
            </a:r>
          </a:p>
          <a:p>
            <a:pPr marL="0" marR="0" lvl="0" indent="0" algn="r" defTabSz="1828434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Таврида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94185" y="1605618"/>
            <a:ext cx="3307050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65686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палетное </a:t>
            </a:r>
          </a:p>
          <a:p>
            <a:pPr marL="0" marR="0" lvl="0" indent="0" algn="l" defTabSz="365686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хранение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6732" y="2495412"/>
            <a:ext cx="3307050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65686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штучное </a:t>
            </a:r>
          </a:p>
          <a:p>
            <a:pPr marL="0" marR="0" lvl="0" indent="0" algn="l" defTabSz="365686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хранение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32985" y="3349366"/>
            <a:ext cx="1143690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65686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рядом с трассой,</a:t>
            </a:r>
          </a:p>
          <a:p>
            <a:pPr marL="0" marR="0" lvl="0" indent="0" algn="l" defTabSz="365686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удобный съезд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248419" y="6091191"/>
            <a:ext cx="385762" cy="22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70000"/>
              </a:lnSpc>
              <a:defRPr/>
            </a:pP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4FF7EE-726A-EC4A-82A3-2C81E9DD148C}"/>
              </a:ext>
            </a:extLst>
          </p:cNvPr>
          <p:cNvSpPr txBox="1"/>
          <p:nvPr/>
        </p:nvSpPr>
        <p:spPr>
          <a:xfrm>
            <a:off x="8039986" y="6439338"/>
            <a:ext cx="3978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https://www.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айси-логистик.рф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AC1F1510-BEA5-E033-C94D-000C9DD98BF9}"/>
              </a:ext>
            </a:extLst>
          </p:cNvPr>
          <p:cNvSpPr/>
          <p:nvPr/>
        </p:nvSpPr>
        <p:spPr>
          <a:xfrm>
            <a:off x="1247775" y="597333"/>
            <a:ext cx="8062945" cy="441281"/>
          </a:xfrm>
          <a:prstGeom prst="roundRect">
            <a:avLst/>
          </a:prstGeom>
          <a:solidFill>
            <a:srgbClr val="EB651C"/>
          </a:solidFill>
          <a:ln>
            <a:solidFill>
              <a:srgbClr val="EB65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r>
              <a:rPr lang="ru-RU" sz="2000" b="1" kern="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76,9 тыс. м2 </a:t>
            </a:r>
            <a:r>
              <a:rPr lang="en-US" sz="2000" b="1" kern="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| c</a:t>
            </a:r>
            <a:r>
              <a:rPr lang="ru-RU" sz="2000" b="1" kern="1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клад класса А (собственный) 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77A369A0-AC86-4558-FDB3-934B9CBB5AE2}"/>
              </a:ext>
            </a:extLst>
          </p:cNvPr>
          <p:cNvSpPr/>
          <p:nvPr/>
        </p:nvSpPr>
        <p:spPr>
          <a:xfrm>
            <a:off x="4731687" y="1263013"/>
            <a:ext cx="4579034" cy="441281"/>
          </a:xfrm>
          <a:prstGeom prst="roundRect">
            <a:avLst/>
          </a:prstGeom>
          <a:solidFill>
            <a:srgbClr val="EB651C"/>
          </a:solidFill>
          <a:ln>
            <a:solidFill>
              <a:srgbClr val="EB65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endParaRPr lang="ru-RU" sz="1800" b="1" kern="1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A886A0-D419-1E09-A6EE-DB417A2E8307}"/>
              </a:ext>
            </a:extLst>
          </p:cNvPr>
          <p:cNvSpPr txBox="1"/>
          <p:nvPr/>
        </p:nvSpPr>
        <p:spPr>
          <a:xfrm>
            <a:off x="4731687" y="1327759"/>
            <a:ext cx="4325396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828434">
              <a:lnSpc>
                <a:spcPct val="80000"/>
              </a:lnSpc>
              <a:defRPr/>
            </a:pP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Первый в Крыму логистический комплекс класса А</a:t>
            </a:r>
          </a:p>
          <a:p>
            <a:pPr lvl="0" algn="ctr" defTabSz="1828434">
              <a:lnSpc>
                <a:spcPct val="80000"/>
              </a:lnSpc>
              <a:defRPr/>
            </a:pP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с </a:t>
            </a:r>
            <a:r>
              <a:rPr lang="ru-RU" sz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мультитемпературным</a:t>
            </a: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режимом хранения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694B6D5E-F826-B7CD-9108-1FC4FCF99E23}"/>
              </a:ext>
            </a:extLst>
          </p:cNvPr>
          <p:cNvSpPr/>
          <p:nvPr/>
        </p:nvSpPr>
        <p:spPr>
          <a:xfrm>
            <a:off x="6165231" y="4192512"/>
            <a:ext cx="3145489" cy="441281"/>
          </a:xfrm>
          <a:prstGeom prst="roundRect">
            <a:avLst/>
          </a:prstGeom>
          <a:solidFill>
            <a:srgbClr val="EB651C"/>
          </a:solidFill>
          <a:ln>
            <a:solidFill>
              <a:srgbClr val="EB65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  <a:defRPr/>
            </a:pPr>
            <a:r>
              <a:rPr lang="ru-RU" sz="1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запуск </a:t>
            </a:r>
            <a:r>
              <a:rPr lang="en-US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Q3 202</a:t>
            </a:r>
            <a:r>
              <a:rPr lang="ru-RU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endParaRPr lang="ru-RU" sz="2400" b="1" kern="1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05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648</Words>
  <Application>Microsoft Office PowerPoint</Application>
  <PresentationFormat>Широкоэкранный</PresentationFormat>
  <Paragraphs>227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Segoe UI Black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Ефанова Лилия Альбертовна</cp:lastModifiedBy>
  <cp:revision>93</cp:revision>
  <dcterms:created xsi:type="dcterms:W3CDTF">2024-05-15T12:26:08Z</dcterms:created>
  <dcterms:modified xsi:type="dcterms:W3CDTF">2024-05-16T09:07:48Z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2024-05-16T08:22:34Z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e948a766-23c9-4b72-a246-9e2440ccb94e</vt:lpwstr>
  </property>
  <property fmtid="{D5CDD505-2E9C-101B-9397-08002B2CF9AE}" pid="7" name="MSIP_Label_defa4170-0d19-0005-0004-bc88714345d2_ActionId">
    <vt:lpwstr>85fbb58f-5b45-4948-9a8e-9a3d08801159</vt:lpwstr>
  </property>
  <property fmtid="{D5CDD505-2E9C-101B-9397-08002B2CF9AE}" pid="8" name="MSIP_Label_defa4170-0d19-0005-0004-bc88714345d2_ContentBits">
    <vt:lpwstr>0</vt:lpwstr>
  </property>
</Properties>
</file>